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</p:sldIdLst>
  <p:sldSz cx="24384000" cy="13716000"/>
  <p:notesSz cx="6858000" cy="9144000"/>
  <p:defaultTextStyle>
    <a:lvl1pPr marL="40639" marR="40639" algn="ctr">
      <a:defRPr sz="5600">
        <a:uFill>
          <a:solidFill/>
        </a:uFill>
        <a:latin typeface="+mn-lt"/>
        <a:ea typeface="+mn-ea"/>
        <a:cs typeface="+mn-cs"/>
        <a:sym typeface="Gill Sans"/>
      </a:defRPr>
    </a:lvl1pPr>
    <a:lvl2pPr marL="40639" marR="40639" indent="342900" algn="ctr">
      <a:defRPr sz="5600">
        <a:uFill>
          <a:solidFill/>
        </a:uFill>
        <a:latin typeface="+mn-lt"/>
        <a:ea typeface="+mn-ea"/>
        <a:cs typeface="+mn-cs"/>
        <a:sym typeface="Gill Sans"/>
      </a:defRPr>
    </a:lvl2pPr>
    <a:lvl3pPr marL="40639" marR="40639" indent="685800" algn="ctr">
      <a:defRPr sz="5600">
        <a:uFill>
          <a:solidFill/>
        </a:uFill>
        <a:latin typeface="+mn-lt"/>
        <a:ea typeface="+mn-ea"/>
        <a:cs typeface="+mn-cs"/>
        <a:sym typeface="Gill Sans"/>
      </a:defRPr>
    </a:lvl3pPr>
    <a:lvl4pPr marL="40639" marR="40639" indent="1028700" algn="ctr">
      <a:defRPr sz="5600">
        <a:uFill>
          <a:solidFill/>
        </a:uFill>
        <a:latin typeface="+mn-lt"/>
        <a:ea typeface="+mn-ea"/>
        <a:cs typeface="+mn-cs"/>
        <a:sym typeface="Gill Sans"/>
      </a:defRPr>
    </a:lvl4pPr>
    <a:lvl5pPr marL="40639" marR="40639" indent="1371600" algn="ctr">
      <a:defRPr sz="5600">
        <a:uFill>
          <a:solidFill/>
        </a:uFill>
        <a:latin typeface="+mn-lt"/>
        <a:ea typeface="+mn-ea"/>
        <a:cs typeface="+mn-cs"/>
        <a:sym typeface="Gill Sans"/>
      </a:defRPr>
    </a:lvl5pPr>
    <a:lvl6pPr marL="40639" marR="40639" indent="1714500" algn="ctr">
      <a:defRPr sz="5600">
        <a:uFill>
          <a:solidFill/>
        </a:uFill>
        <a:latin typeface="+mn-lt"/>
        <a:ea typeface="+mn-ea"/>
        <a:cs typeface="+mn-cs"/>
        <a:sym typeface="Gill Sans"/>
      </a:defRPr>
    </a:lvl6pPr>
    <a:lvl7pPr marL="40639" marR="40639" indent="2057400" algn="ctr">
      <a:defRPr sz="5600">
        <a:uFill>
          <a:solidFill/>
        </a:uFill>
        <a:latin typeface="+mn-lt"/>
        <a:ea typeface="+mn-ea"/>
        <a:cs typeface="+mn-cs"/>
        <a:sym typeface="Gill Sans"/>
      </a:defRPr>
    </a:lvl7pPr>
    <a:lvl8pPr marL="40639" marR="40639" indent="2400300" algn="ctr">
      <a:defRPr sz="5600">
        <a:uFill>
          <a:solidFill/>
        </a:uFill>
        <a:latin typeface="+mn-lt"/>
        <a:ea typeface="+mn-ea"/>
        <a:cs typeface="+mn-cs"/>
        <a:sym typeface="Gill Sans"/>
      </a:defRPr>
    </a:lvl8pPr>
    <a:lvl9pPr marL="40639" marR="40639" indent="2743200" algn="ctr">
      <a:defRPr sz="5600">
        <a:uFill>
          <a:solidFill/>
        </a:uFill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 snapToObjects="1">
      <p:cViewPr>
        <p:scale>
          <a:sx n="55" d="100"/>
          <a:sy n="55" d="100"/>
        </p:scale>
        <p:origin x="-78" y="51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43293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39900" y="0"/>
            <a:ext cx="20904200" cy="69342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39900" y="7061200"/>
            <a:ext cx="20904200" cy="6654800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  <a:defRPr sz="4800"/>
            </a:lvl1pPr>
            <a:lvl2pPr marL="742950" indent="-285750" algn="ctr">
              <a:spcBef>
                <a:spcPts val="0"/>
              </a:spcBef>
              <a:buClrTx/>
              <a:buSzTx/>
              <a:buFontTx/>
              <a:buNone/>
              <a:defRPr sz="4800"/>
            </a:lvl2pPr>
            <a:lvl3pPr marL="1143000" indent="-228600" algn="ctr">
              <a:spcBef>
                <a:spcPts val="0"/>
              </a:spcBef>
              <a:buClrTx/>
              <a:buSzTx/>
              <a:buFontTx/>
              <a:buNone/>
              <a:defRPr sz="4800"/>
            </a:lvl3pPr>
            <a:lvl4pPr marL="1600200" indent="-228600" algn="ctr">
              <a:spcBef>
                <a:spcPts val="0"/>
              </a:spcBef>
              <a:buClrTx/>
              <a:buSzTx/>
              <a:buFontTx/>
              <a:buNone/>
              <a:defRPr sz="4800"/>
            </a:lvl4pPr>
            <a:lvl5pPr marL="2057400" indent="-228600" algn="ctr">
              <a:spcBef>
                <a:spcPts val="0"/>
              </a:spcBef>
              <a:buClrTx/>
              <a:buSzTx/>
              <a:buFontTx/>
              <a:buNone/>
              <a:defRPr sz="4800"/>
            </a:lvl5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739900" y="333375"/>
            <a:ext cx="20904200" cy="34861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739900" y="3819525"/>
            <a:ext cx="10210800" cy="870585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6900"/>
              </a:spcBef>
            </a:lvl1pPr>
            <a:lvl2pPr>
              <a:spcBef>
                <a:spcPts val="6900"/>
              </a:spcBef>
            </a:lvl2pPr>
            <a:lvl3pPr>
              <a:spcBef>
                <a:spcPts val="6900"/>
              </a:spcBef>
            </a:lvl3pPr>
            <a:lvl4pPr>
              <a:spcBef>
                <a:spcPts val="6900"/>
              </a:spcBef>
            </a:lvl4pPr>
            <a:lvl5pPr>
              <a:spcBef>
                <a:spcPts val="6900"/>
              </a:spcBef>
            </a:lvl5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739900" y="333375"/>
            <a:ext cx="20904200" cy="34861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3284200" y="3819525"/>
            <a:ext cx="9359900" cy="870585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6900"/>
              </a:spcBef>
            </a:lvl1pPr>
            <a:lvl2pPr>
              <a:spcBef>
                <a:spcPts val="6900"/>
              </a:spcBef>
            </a:lvl2pPr>
            <a:lvl3pPr>
              <a:spcBef>
                <a:spcPts val="6900"/>
              </a:spcBef>
            </a:lvl3pPr>
            <a:lvl4pPr>
              <a:spcBef>
                <a:spcPts val="6900"/>
              </a:spcBef>
            </a:lvl4pPr>
            <a:lvl5pPr>
              <a:spcBef>
                <a:spcPts val="6900"/>
              </a:spcBef>
            </a:lvl5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39900" y="333375"/>
            <a:ext cx="20904200" cy="34861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39900" y="3819525"/>
            <a:ext cx="10210800" cy="870585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6900"/>
              </a:spcBef>
            </a:lvl1pPr>
            <a:lvl2pPr>
              <a:spcBef>
                <a:spcPts val="6900"/>
              </a:spcBef>
            </a:lvl2pPr>
            <a:lvl3pPr>
              <a:spcBef>
                <a:spcPts val="6900"/>
              </a:spcBef>
            </a:lvl3pPr>
            <a:lvl4pPr>
              <a:spcBef>
                <a:spcPts val="6900"/>
              </a:spcBef>
            </a:lvl4pPr>
            <a:lvl5pPr>
              <a:spcBef>
                <a:spcPts val="6900"/>
              </a:spcBef>
            </a:lvl5pPr>
          </a:lstStyle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7475200" y="12740369"/>
            <a:ext cx="5689600" cy="674909"/>
          </a:xfrm>
          <a:prstGeom prst="rect">
            <a:avLst/>
          </a:prstGeom>
          <a:ln w="12700">
            <a:miter lim="400000"/>
          </a:ln>
        </p:spPr>
        <p:txBody>
          <a:bodyPr lIns="108854" tIns="108854" rIns="108854" bIns="108854" anchor="ctr">
            <a:spAutoFit/>
          </a:bodyPr>
          <a:lstStyle>
            <a:lvl1pPr marL="0" marR="0" algn="r" defTabSz="1087437">
              <a:defRPr sz="2900">
                <a:solidFill>
                  <a:srgbClr val="8989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39900" y="333375"/>
            <a:ext cx="20904200" cy="34861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39900" y="3819525"/>
            <a:ext cx="20904200" cy="870585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1066800" indent="-800100">
              <a:defRPr sz="5600"/>
            </a:lvl1pPr>
            <a:lvl2pPr marL="1511300" indent="-800100">
              <a:defRPr sz="5600"/>
            </a:lvl2pPr>
            <a:lvl3pPr marL="1955800" indent="-800100">
              <a:defRPr sz="5600"/>
            </a:lvl3pPr>
            <a:lvl4pPr marL="2400300" indent="-800100">
              <a:defRPr sz="5600"/>
            </a:lvl4pPr>
            <a:lvl5pPr marL="2844800" indent="-800100">
              <a:defRPr sz="5600"/>
            </a:lvl5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39900" y="4178300"/>
            <a:ext cx="20904200" cy="5359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739900" y="1778000"/>
            <a:ext cx="20904200" cy="101473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1066800" indent="-800100">
              <a:spcBef>
                <a:spcPts val="7300"/>
              </a:spcBef>
              <a:defRPr sz="5600"/>
            </a:lvl1pPr>
            <a:lvl2pPr marL="1511300" indent="-800100">
              <a:spcBef>
                <a:spcPts val="7300"/>
              </a:spcBef>
              <a:defRPr sz="5600"/>
            </a:lvl2pPr>
            <a:lvl3pPr marL="1955800" indent="-800100">
              <a:spcBef>
                <a:spcPts val="7300"/>
              </a:spcBef>
              <a:defRPr sz="5600"/>
            </a:lvl3pPr>
            <a:lvl4pPr marL="2400300" indent="-800100">
              <a:spcBef>
                <a:spcPts val="7300"/>
              </a:spcBef>
              <a:defRPr sz="5600"/>
            </a:lvl4pPr>
            <a:lvl5pPr marL="2844800" indent="-800100">
              <a:spcBef>
                <a:spcPts val="7300"/>
              </a:spcBef>
              <a:defRPr sz="5600"/>
            </a:lvl5pPr>
          </a:lstStyle>
          <a:p>
            <a:pPr lvl="0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5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739900" y="0"/>
            <a:ext cx="12547600" cy="6781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600"/>
            </a:lvl1pPr>
          </a:lstStyle>
          <a:p>
            <a:pPr lvl="0">
              <a:defRPr sz="1800">
                <a:uFillTx/>
              </a:defRPr>
            </a:pPr>
            <a:r>
              <a:rPr sz="9600">
                <a:uFill>
                  <a:solidFill/>
                </a:u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739900" y="6896100"/>
            <a:ext cx="12547600" cy="6819900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  <a:defRPr sz="4600"/>
            </a:lvl1pPr>
            <a:lvl2pPr marL="742950" indent="-285750" algn="ctr">
              <a:spcBef>
                <a:spcPts val="0"/>
              </a:spcBef>
              <a:buClrTx/>
              <a:buSzTx/>
              <a:buFontTx/>
              <a:buNone/>
              <a:defRPr sz="4600"/>
            </a:lvl2pPr>
            <a:lvl3pPr marL="1143000" indent="-228600" algn="ctr">
              <a:spcBef>
                <a:spcPts val="0"/>
              </a:spcBef>
              <a:buClrTx/>
              <a:buSzTx/>
              <a:buFontTx/>
              <a:buNone/>
              <a:defRPr sz="4600"/>
            </a:lvl3pPr>
            <a:lvl4pPr marL="1600200" indent="-228600" algn="ctr">
              <a:spcBef>
                <a:spcPts val="0"/>
              </a:spcBef>
              <a:buClrTx/>
              <a:buSzTx/>
              <a:buFontTx/>
              <a:buNone/>
              <a:defRPr sz="4600"/>
            </a:lvl4pPr>
            <a:lvl5pPr marL="2057400" indent="-228600" algn="ctr">
              <a:spcBef>
                <a:spcPts val="0"/>
              </a:spcBef>
              <a:buClrTx/>
              <a:buSzTx/>
              <a:buFontTx/>
              <a:buNone/>
              <a:defRPr sz="4600"/>
            </a:lvl5pPr>
          </a:lstStyle>
          <a:p>
            <a:pPr lvl="0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739900" y="0"/>
            <a:ext cx="12547600" cy="6781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600"/>
            </a:lvl1pPr>
          </a:lstStyle>
          <a:p>
            <a:pPr lvl="0">
              <a:defRPr sz="1800">
                <a:uFillTx/>
              </a:defRPr>
            </a:pPr>
            <a:r>
              <a:rPr sz="9600">
                <a:uFill>
                  <a:solidFill/>
                </a:u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739900" y="6896100"/>
            <a:ext cx="12547600" cy="6819900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  <a:defRPr sz="4600"/>
            </a:lvl1pPr>
            <a:lvl2pPr marL="742950" indent="-285750" algn="ctr">
              <a:spcBef>
                <a:spcPts val="0"/>
              </a:spcBef>
              <a:buClrTx/>
              <a:buSzTx/>
              <a:buFontTx/>
              <a:buNone/>
              <a:defRPr sz="4600"/>
            </a:lvl2pPr>
            <a:lvl3pPr marL="1143000" indent="-228600" algn="ctr">
              <a:spcBef>
                <a:spcPts val="0"/>
              </a:spcBef>
              <a:buClrTx/>
              <a:buSzTx/>
              <a:buFontTx/>
              <a:buNone/>
              <a:defRPr sz="4600"/>
            </a:lvl3pPr>
            <a:lvl4pPr marL="1600200" indent="-228600" algn="ctr">
              <a:spcBef>
                <a:spcPts val="0"/>
              </a:spcBef>
              <a:buClrTx/>
              <a:buSzTx/>
              <a:buFontTx/>
              <a:buNone/>
              <a:defRPr sz="4600"/>
            </a:lvl4pPr>
            <a:lvl5pPr marL="2057400" indent="-228600" algn="ctr">
              <a:spcBef>
                <a:spcPts val="0"/>
              </a:spcBef>
              <a:buClrTx/>
              <a:buSzTx/>
              <a:buFontTx/>
              <a:buNone/>
              <a:defRPr sz="4600"/>
            </a:lvl5pPr>
          </a:lstStyle>
          <a:p>
            <a:pPr lvl="0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2489200" y="355600"/>
            <a:ext cx="19405600" cy="3441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739900" y="254000"/>
            <a:ext cx="20904200" cy="364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uFillTx/>
              </a:defRPr>
            </a:pPr>
            <a:r>
              <a:rPr sz="11600">
                <a:uFill>
                  <a:solidFill/>
                </a:u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739900" y="3898900"/>
            <a:ext cx="20904200" cy="981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4200">
                <a:uFill>
                  <a:solidFill/>
                </a:u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1pPr>
      <a:lvl2pPr indent="2286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2pPr>
      <a:lvl3pPr indent="4572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3pPr>
      <a:lvl4pPr indent="6858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4pPr>
      <a:lvl5pPr indent="9144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5pPr>
      <a:lvl6pPr indent="11430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6pPr>
      <a:lvl7pPr indent="13716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7pPr>
      <a:lvl8pPr indent="16002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8pPr>
      <a:lvl9pPr indent="1828800" algn="ctr">
        <a:defRPr sz="11600">
          <a:uFill>
            <a:solidFill/>
          </a:uFill>
          <a:latin typeface="+mn-lt"/>
          <a:ea typeface="+mn-ea"/>
          <a:cs typeface="+mn-cs"/>
          <a:sym typeface="Gill Sans"/>
        </a:defRPr>
      </a:lvl9pPr>
    </p:titleStyle>
    <p:bodyStyle>
      <a:lvl1pPr marL="9652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1pPr>
      <a:lvl2pPr marL="14097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2pPr>
      <a:lvl3pPr marL="18542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3pPr>
      <a:lvl4pPr marL="22987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4pPr>
      <a:lvl5pPr marL="27432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5pPr>
      <a:lvl6pPr marL="27432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6pPr>
      <a:lvl7pPr marL="27432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7pPr>
      <a:lvl8pPr marL="27432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8pPr>
      <a:lvl9pPr marL="2743200" indent="-698500">
        <a:spcBef>
          <a:spcPts val="5200"/>
        </a:spcBef>
        <a:buClr>
          <a:srgbClr val="000000"/>
        </a:buClr>
        <a:buSzPct val="171000"/>
        <a:buFont typeface="Gill Sans"/>
        <a:buChar char="•"/>
        <a:defRPr sz="4200">
          <a:uFill>
            <a:solidFill/>
          </a:uFill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1pPr>
      <a:lvl2pPr indent="2286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2pPr>
      <a:lvl3pPr indent="4572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3pPr>
      <a:lvl4pPr indent="6858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4pPr>
      <a:lvl5pPr indent="9144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5pPr>
      <a:lvl6pPr indent="11430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6pPr>
      <a:lvl7pPr indent="13716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7pPr>
      <a:lvl8pPr indent="16002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8pPr>
      <a:lvl9pPr indent="1828800" algn="ctr" defTabSz="584200">
        <a:defRPr sz="56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JP0004958.jpg"/>
          <p:cNvPicPr/>
          <p:nvPr/>
        </p:nvPicPr>
        <p:blipFill>
          <a:blip r:embed="rId2" cstate="print">
            <a:extLst/>
          </a:blip>
          <a:srcRect t="17303" r="1448"/>
          <a:stretch>
            <a:fillRect/>
          </a:stretch>
        </p:blipFill>
        <p:spPr>
          <a:xfrm>
            <a:off x="-70351" y="0"/>
            <a:ext cx="24524702" cy="13716000"/>
          </a:xfrm>
          <a:prstGeom prst="rect">
            <a:avLst/>
          </a:prstGeom>
          <a:ln w="25400">
            <a:round/>
          </a:ln>
        </p:spPr>
      </p:pic>
      <p:sp>
        <p:nvSpPr>
          <p:cNvPr id="48" name="Shape 48"/>
          <p:cNvSpPr/>
          <p:nvPr/>
        </p:nvSpPr>
        <p:spPr>
          <a:xfrm>
            <a:off x="328766" y="11014554"/>
            <a:ext cx="10609530" cy="2701446"/>
          </a:xfrm>
          <a:prstGeom prst="rect">
            <a:avLst/>
          </a:prstGeom>
          <a:solidFill>
            <a:srgbClr val="FFFFFF">
              <a:alpha val="37188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 algn="l"/>
            <a:r>
              <a:rPr lang="en-US" sz="8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8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toekomst</a:t>
            </a:r>
            <a:r>
              <a:rPr lang="en-US" sz="8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en-US" sz="8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l"/>
            <a:r>
              <a:rPr lang="en-US" sz="8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8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wereld</a:t>
            </a:r>
            <a:r>
              <a:rPr lang="en-US" sz="8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</a:t>
            </a:r>
            <a:r>
              <a:rPr lang="en-US" sz="8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helder</a:t>
            </a:r>
            <a:r>
              <a:rPr lang="en-US" sz="8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sz="8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248304" y="10413149"/>
            <a:ext cx="11798003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>
              <a:lnSpc>
                <a:spcPct val="90000"/>
              </a:lnSpc>
              <a:buClr>
                <a:srgbClr val="FFFFFF"/>
              </a:buClr>
              <a:buFont typeface="Arial"/>
              <a:defRPr sz="7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Tx/>
              </a:defRPr>
            </a:pPr>
            <a:endParaRPr lang="zh-TW" altLang="en-US" sz="8000" dirty="0">
              <a:solidFill>
                <a:schemeClr val="bg1"/>
              </a:solidFill>
              <a:latin typeface="MJNgaiHK-Medium" pitchFamily="50" charset="-120"/>
              <a:ea typeface="MJNgaiHK-Medium" pitchFamily="50" charset="-120"/>
            </a:endParaRPr>
          </a:p>
        </p:txBody>
      </p:sp>
      <p:pic>
        <p:nvPicPr>
          <p:cNvPr id="6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949667" y="0"/>
            <a:ext cx="8504684" cy="2892340"/>
          </a:xfrm>
          <a:prstGeom prst="rect">
            <a:avLst/>
          </a:prstGeom>
          <a:ln w="25400">
            <a:rou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75" name="Shape 175"/>
          <p:cNvSpPr/>
          <p:nvPr/>
        </p:nvSpPr>
        <p:spPr>
          <a:xfrm>
            <a:off x="1296123" y="5562600"/>
            <a:ext cx="10895877" cy="5355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 defTabSz="457200">
              <a:defRPr sz="1800">
                <a:uFillTx/>
              </a:defRPr>
            </a:pPr>
            <a:r>
              <a:rPr lang="en-US" sz="4400" b="1" spc="-91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4400" b="1" spc="-91" dirty="0" smtClean="0">
                <a:latin typeface="Helvetica"/>
                <a:ea typeface="Helvetica"/>
                <a:cs typeface="Helvetica"/>
                <a:sym typeface="Helvetica"/>
              </a:rPr>
              <a:t> fase vangt en verwijderd tot 99% van de deeltjes van het formaat 0.3 micron en 100% van de deeltjes van het formaat 2.5 micron inclusief door de lucht verspreide ziektekiemen van </a:t>
            </a:r>
            <a:r>
              <a:rPr lang="en-US" sz="4400" b="1" spc="-91" dirty="0" err="1" smtClean="0">
                <a:latin typeface="Helvetica"/>
                <a:ea typeface="Helvetica"/>
                <a:cs typeface="Helvetica"/>
                <a:sym typeface="Helvetica"/>
              </a:rPr>
              <a:t>soortgelijk</a:t>
            </a:r>
            <a:r>
              <a:rPr lang="en-US" sz="4400" b="1" spc="-9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91" dirty="0" err="1" smtClean="0">
                <a:latin typeface="Helvetica"/>
                <a:ea typeface="Helvetica"/>
                <a:cs typeface="Helvetica"/>
                <a:sym typeface="Helvetica"/>
              </a:rPr>
              <a:t>formaat</a:t>
            </a:r>
            <a:r>
              <a:rPr lang="en-US" sz="4400" b="1" spc="-9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91" dirty="0" err="1" smtClean="0">
                <a:latin typeface="Helvetica"/>
                <a:ea typeface="Helvetica"/>
                <a:cs typeface="Helvetica"/>
                <a:sym typeface="Helvetica"/>
              </a:rPr>
              <a:t>zoals</a:t>
            </a:r>
            <a:r>
              <a:rPr lang="en-US" sz="4400" b="1" spc="-9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91" dirty="0" err="1" smtClean="0">
                <a:latin typeface="Helvetica"/>
                <a:ea typeface="Helvetica"/>
                <a:cs typeface="Helvetica"/>
                <a:sym typeface="Helvetica"/>
              </a:rPr>
              <a:t>bacteriën</a:t>
            </a:r>
            <a:r>
              <a:rPr lang="en-US" sz="4400" b="1" spc="-91" dirty="0" smtClean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sz="4400" b="1" spc="-91" dirty="0" err="1" smtClean="0">
                <a:latin typeface="Helvetica"/>
                <a:ea typeface="Helvetica"/>
                <a:cs typeface="Helvetica"/>
                <a:sym typeface="Helvetica"/>
              </a:rPr>
              <a:t>virussen</a:t>
            </a:r>
            <a:r>
              <a:rPr lang="en-US" sz="4400" b="1" spc="-91" dirty="0" smtClean="0">
                <a:latin typeface="Helvetica"/>
                <a:ea typeface="Helvetica"/>
                <a:cs typeface="Helvetica"/>
                <a:sym typeface="Helvetica"/>
              </a:rPr>
              <a:t> en </a:t>
            </a:r>
            <a:r>
              <a:rPr lang="en-US" sz="4400" b="1" spc="-91" dirty="0" err="1" smtClean="0">
                <a:latin typeface="Helvetica"/>
                <a:ea typeface="Helvetica"/>
                <a:cs typeface="Helvetica"/>
                <a:sym typeface="Helvetica"/>
              </a:rPr>
              <a:t>schimmels</a:t>
            </a:r>
            <a:r>
              <a:rPr lang="en-US" sz="4400" b="1" spc="-9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marL="0" marR="0" lvl="0" algn="l" defTabSz="457200">
              <a:defRPr sz="1800">
                <a:uFillTx/>
              </a:defRPr>
            </a:pPr>
            <a:endParaRPr lang="en-US" sz="4400" b="1" spc="-9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457200">
              <a:defRPr sz="1800">
                <a:uFillTx/>
              </a:defRPr>
            </a:pPr>
            <a:endParaRPr sz="4000" b="1" spc="-9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371600" y="3454400"/>
            <a:ext cx="10579100" cy="82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HEPA Type </a:t>
            </a:r>
            <a:r>
              <a:rPr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Filter</a:t>
            </a:r>
            <a:endParaRPr lang="en-US" sz="8800" b="1" baseline="29999" dirty="0" smtClean="0">
              <a:solidFill>
                <a:srgbClr val="6A6E80"/>
              </a:solidFill>
              <a:uFill>
                <a:solidFill>
                  <a:srgbClr val="6A6E80"/>
                </a:solidFill>
              </a:u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447800" y="1447800"/>
            <a:ext cx="74041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TW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altLang="zh-TW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5</a:t>
            </a:r>
            <a:endParaRPr sz="8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9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0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3851034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83" name="Shape 183"/>
          <p:cNvSpPr/>
          <p:nvPr/>
        </p:nvSpPr>
        <p:spPr>
          <a:xfrm>
            <a:off x="1447800" y="6096000"/>
            <a:ext cx="11772900" cy="2685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5000" b="1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50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5000" b="1" dirty="0" err="1" smtClean="0">
                <a:latin typeface="Helvetica"/>
                <a:ea typeface="Helvetica"/>
                <a:cs typeface="Helvetica"/>
                <a:sym typeface="Helvetica"/>
              </a:rPr>
              <a:t>fase</a:t>
            </a:r>
            <a:r>
              <a:rPr lang="en-US" sz="50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5000" b="1" dirty="0" err="1" smtClean="0">
                <a:latin typeface="Helvetica"/>
                <a:ea typeface="Helvetica"/>
                <a:cs typeface="Helvetica"/>
                <a:sym typeface="Helvetica"/>
              </a:rPr>
              <a:t>laat</a:t>
            </a:r>
            <a:r>
              <a:rPr lang="en-US" sz="50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5000" b="1" dirty="0" err="1" smtClean="0"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lang="en-US" sz="5000" b="1" dirty="0" smtClean="0">
                <a:latin typeface="Helvetica"/>
                <a:ea typeface="Helvetica"/>
                <a:cs typeface="Helvetica"/>
                <a:sym typeface="Helvetica"/>
              </a:rPr>
              <a:t> door de </a:t>
            </a:r>
            <a:r>
              <a:rPr lang="en-US" sz="5000" b="1" dirty="0" err="1" smtClean="0">
                <a:latin typeface="Helvetica"/>
                <a:ea typeface="Helvetica"/>
                <a:cs typeface="Helvetica"/>
                <a:sym typeface="Helvetica"/>
              </a:rPr>
              <a:t>honingraat</a:t>
            </a:r>
            <a:r>
              <a:rPr lang="en-US" sz="5000" b="1" dirty="0" smtClean="0">
                <a:latin typeface="Helvetica"/>
                <a:ea typeface="Helvetica"/>
                <a:cs typeface="Helvetica"/>
                <a:sym typeface="Helvetica"/>
              </a:rPr>
              <a:t>. VOC filter </a:t>
            </a:r>
            <a:r>
              <a:rPr lang="en-US" sz="5000" b="1" dirty="0" err="1" smtClean="0">
                <a:latin typeface="Helvetica"/>
                <a:ea typeface="Helvetica"/>
                <a:cs typeface="Helvetica"/>
                <a:sym typeface="Helvetica"/>
              </a:rPr>
              <a:t>doordringt</a:t>
            </a:r>
            <a:r>
              <a:rPr lang="en-US" sz="5000" b="1" dirty="0" smtClean="0">
                <a:latin typeface="Helvetica"/>
                <a:ea typeface="Helvetica"/>
                <a:cs typeface="Helvetica"/>
                <a:sym typeface="Helvetica"/>
              </a:rPr>
              <a:t> de 3 </a:t>
            </a:r>
            <a:r>
              <a:rPr lang="en-US" sz="5000" b="1" dirty="0" err="1" smtClean="0">
                <a:latin typeface="Helvetica"/>
                <a:ea typeface="Helvetica"/>
                <a:cs typeface="Helvetica"/>
                <a:sym typeface="Helvetica"/>
              </a:rPr>
              <a:t>fases</a:t>
            </a:r>
            <a:r>
              <a:rPr lang="en-US" sz="50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184" name="Shape 184"/>
          <p:cNvSpPr/>
          <p:nvPr/>
        </p:nvSpPr>
        <p:spPr>
          <a:xfrm>
            <a:off x="1409700" y="3454400"/>
            <a:ext cx="10579100" cy="82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Pre-VOC </a:t>
            </a:r>
            <a:r>
              <a:rPr lang="en-US"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Luchtuitlaat</a:t>
            </a:r>
          </a:p>
        </p:txBody>
      </p:sp>
      <p:sp>
        <p:nvSpPr>
          <p:cNvPr id="185" name="Shape 185"/>
          <p:cNvSpPr/>
          <p:nvPr/>
        </p:nvSpPr>
        <p:spPr>
          <a:xfrm>
            <a:off x="1447800" y="1447800"/>
            <a:ext cx="74041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TW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altLang="zh-TW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6</a:t>
            </a:r>
            <a:endParaRPr sz="8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9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1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262901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91" name="Shape 191"/>
          <p:cNvSpPr/>
          <p:nvPr/>
        </p:nvSpPr>
        <p:spPr>
          <a:xfrm>
            <a:off x="1371600" y="5791200"/>
            <a:ext cx="10972077" cy="241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 defTabSz="457200">
              <a:lnSpc>
                <a:spcPct val="120000"/>
              </a:lnSpc>
              <a:defRPr sz="4400"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lang="en-US" sz="4400" b="1" dirty="0" err="1" smtClean="0"/>
              <a:t>Deze</a:t>
            </a:r>
            <a:r>
              <a:rPr lang="en-US" sz="4400" b="1" dirty="0" smtClean="0"/>
              <a:t> fase biedt chemische- en geurcontrole voor het elimineren van geuren uit de lucht en giftige dampen</a:t>
            </a:r>
            <a:r>
              <a:rPr sz="4400" b="1" dirty="0" smtClean="0"/>
              <a:t>.</a:t>
            </a:r>
            <a:endParaRPr lang="en-US" sz="5000" b="1" dirty="0"/>
          </a:p>
        </p:txBody>
      </p:sp>
      <p:sp>
        <p:nvSpPr>
          <p:cNvPr id="192" name="Shape 192"/>
          <p:cNvSpPr/>
          <p:nvPr/>
        </p:nvSpPr>
        <p:spPr>
          <a:xfrm>
            <a:off x="1409700" y="3454400"/>
            <a:ext cx="10579100" cy="82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Acti</a:t>
            </a:r>
            <a:r>
              <a:rPr lang="en-US"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eve kool</a:t>
            </a:r>
          </a:p>
        </p:txBody>
      </p:sp>
      <p:sp>
        <p:nvSpPr>
          <p:cNvPr id="193" name="Shape 193"/>
          <p:cNvSpPr/>
          <p:nvPr/>
        </p:nvSpPr>
        <p:spPr>
          <a:xfrm>
            <a:off x="1447800" y="1447800"/>
            <a:ext cx="74041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TW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altLang="zh-TW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7</a:t>
            </a:r>
            <a:endParaRPr sz="8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9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1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2488144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99" name="Shape 199"/>
          <p:cNvSpPr/>
          <p:nvPr/>
        </p:nvSpPr>
        <p:spPr>
          <a:xfrm>
            <a:off x="1371600" y="5715000"/>
            <a:ext cx="9677400" cy="441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algn="l" defTabSz="457200">
              <a:lnSpc>
                <a:spcPct val="110000"/>
              </a:lnSpc>
              <a:defRPr sz="1800">
                <a:uFillTx/>
              </a:defRPr>
            </a:pP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fase bestaat uit mineralen die geschikt zijn voor het verwijderen van VOCs en ammoniak verbindingen voor het onder controle houden en elimineren van geuren uit de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sz="4400" b="1" spc="-73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lang="en-US" sz="4400" b="1" spc="-73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1409700" y="3454400"/>
            <a:ext cx="10579100" cy="1282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Zeolite</a:t>
            </a:r>
            <a:endParaRPr lang="en-US" sz="8800" b="1" baseline="29999" dirty="0" smtClean="0">
              <a:solidFill>
                <a:srgbClr val="6A6E80"/>
              </a:solidFill>
              <a:uFill>
                <a:solidFill>
                  <a:srgbClr val="6A6E80"/>
                </a:solidFill>
              </a:uFill>
            </a:endParaRPr>
          </a:p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endParaRPr sz="5000" baseline="29999" dirty="0">
              <a:solidFill>
                <a:srgbClr val="6A6E80"/>
              </a:solidFill>
              <a:uFill>
                <a:solidFill>
                  <a:srgbClr val="6A6E80"/>
                </a:solidFill>
              </a:u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1447800" y="1447800"/>
            <a:ext cx="74041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72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sz="72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8</a:t>
            </a:r>
            <a:endParaRPr sz="7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9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1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356522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207" name="Shape 207"/>
          <p:cNvSpPr/>
          <p:nvPr/>
        </p:nvSpPr>
        <p:spPr>
          <a:xfrm>
            <a:off x="1371600" y="4793515"/>
            <a:ext cx="13471694" cy="400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sz="4400" dirty="0">
                <a:latin typeface="Helvetica"/>
                <a:ea typeface="Helvetica"/>
                <a:cs typeface="Helvetica"/>
                <a:sym typeface="Helvetica"/>
              </a:rPr>
              <a:t>This stage is a strong oxidizing agent which effectively breaks down aldehydes, very </a:t>
            </a:r>
            <a:br>
              <a:rPr sz="4400" dirty="0">
                <a:latin typeface="Helvetica"/>
                <a:ea typeface="Helvetica"/>
                <a:cs typeface="Helvetica"/>
                <a:sym typeface="Helvetica"/>
              </a:rPr>
            </a:br>
            <a:r>
              <a:rPr sz="4400" dirty="0">
                <a:latin typeface="Helvetica"/>
                <a:ea typeface="Helvetica"/>
                <a:cs typeface="Helvetica"/>
                <a:sym typeface="Helvetica"/>
              </a:rPr>
              <a:t>common air pollutant which does not adsorb </a:t>
            </a:r>
            <a:br>
              <a:rPr sz="4400" dirty="0">
                <a:latin typeface="Helvetica"/>
                <a:ea typeface="Helvetica"/>
                <a:cs typeface="Helvetica"/>
                <a:sym typeface="Helvetica"/>
              </a:rPr>
            </a:br>
            <a:r>
              <a:rPr sz="4400" dirty="0">
                <a:latin typeface="Helvetica"/>
                <a:ea typeface="Helvetica"/>
                <a:cs typeface="Helvetica"/>
                <a:sym typeface="Helvetica"/>
              </a:rPr>
              <a:t>well to activated carbon.</a:t>
            </a:r>
          </a:p>
        </p:txBody>
      </p:sp>
      <p:sp>
        <p:nvSpPr>
          <p:cNvPr id="208" name="Shape 208"/>
          <p:cNvSpPr/>
          <p:nvPr/>
        </p:nvSpPr>
        <p:spPr>
          <a:xfrm>
            <a:off x="1409700" y="3454400"/>
            <a:ext cx="10579100" cy="1258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aseline="29999" dirty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Potassium Permanganate</a:t>
            </a:r>
          </a:p>
        </p:txBody>
      </p:sp>
      <p:sp>
        <p:nvSpPr>
          <p:cNvPr id="209" name="Shape 209"/>
          <p:cNvSpPr/>
          <p:nvPr/>
        </p:nvSpPr>
        <p:spPr>
          <a:xfrm>
            <a:off x="1447800" y="1447800"/>
            <a:ext cx="74041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7200" dirty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Stage 9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18368168" y="849907"/>
            <a:ext cx="4282917" cy="1094122"/>
            <a:chOff x="0" y="0"/>
            <a:chExt cx="4282915" cy="1094120"/>
          </a:xfrm>
        </p:grpSpPr>
        <p:pic>
          <p:nvPicPr>
            <p:cNvPr id="210" name="ARIIX_Logo.png"/>
            <p:cNvPicPr/>
            <p:nvPr/>
          </p:nvPicPr>
          <p:blipFill>
            <a:blip r:embed="rId3" cstate="print">
              <a:extLst/>
            </a:blip>
            <a:srcRect l="24784"/>
            <a:stretch>
              <a:fillRect/>
            </a:stretch>
          </p:blipFill>
          <p:spPr>
            <a:xfrm>
              <a:off x="1120140" y="992"/>
              <a:ext cx="3162776" cy="1092201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211" name="ARIIX_Logo_lighter.png"/>
            <p:cNvPicPr/>
            <p:nvPr/>
          </p:nvPicPr>
          <p:blipFill>
            <a:blip r:embed="rId4" cstate="print">
              <a:extLst/>
            </a:blip>
            <a:srcRect r="74087"/>
            <a:stretch>
              <a:fillRect/>
            </a:stretch>
          </p:blipFill>
          <p:spPr>
            <a:xfrm>
              <a:off x="0" y="0"/>
              <a:ext cx="1091903" cy="1094121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pic>
        <p:nvPicPr>
          <p:cNvPr id="213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0" name="Shape 199"/>
          <p:cNvSpPr/>
          <p:nvPr/>
        </p:nvSpPr>
        <p:spPr>
          <a:xfrm>
            <a:off x="1371600" y="5715000"/>
            <a:ext cx="9677400" cy="4411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algn="l" defTabSz="457200">
              <a:lnSpc>
                <a:spcPct val="110000"/>
              </a:lnSpc>
              <a:defRPr sz="1800">
                <a:uFillTx/>
              </a:defRPr>
            </a:pP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fase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is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een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sterk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oxiderende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, die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effectief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aldehyden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afbreekt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wat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een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zeer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veel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voorkomende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vervuiler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is die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niet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goed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geabsorbeerd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wordt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door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actieve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spc="-73" dirty="0" err="1" smtClean="0">
                <a:latin typeface="Helvetica"/>
                <a:ea typeface="Helvetica"/>
                <a:cs typeface="Helvetica"/>
                <a:sym typeface="Helvetica"/>
              </a:rPr>
              <a:t>kool</a:t>
            </a:r>
            <a:r>
              <a:rPr lang="en-US" sz="4400" b="1" spc="-73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11" name="Shape 200"/>
          <p:cNvSpPr/>
          <p:nvPr/>
        </p:nvSpPr>
        <p:spPr>
          <a:xfrm>
            <a:off x="1409700" y="3454400"/>
            <a:ext cx="10579100" cy="132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lang="en-US"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Potassium</a:t>
            </a:r>
            <a:r>
              <a:rPr lang="en-US" sz="8800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 </a:t>
            </a:r>
            <a:r>
              <a:rPr lang="en-US"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Permanganate</a:t>
            </a:r>
          </a:p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lang="en-US" sz="5400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(</a:t>
            </a:r>
            <a:r>
              <a:rPr lang="en-US" sz="5400" baseline="29999" dirty="0" err="1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Kaliumpermanganaat</a:t>
            </a:r>
            <a:r>
              <a:rPr lang="en-US" sz="5400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)</a:t>
            </a:r>
          </a:p>
        </p:txBody>
      </p:sp>
      <p:sp>
        <p:nvSpPr>
          <p:cNvPr id="12" name="Shape 201"/>
          <p:cNvSpPr/>
          <p:nvPr/>
        </p:nvSpPr>
        <p:spPr>
          <a:xfrm>
            <a:off x="1447800" y="1447800"/>
            <a:ext cx="74041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sz="72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9</a:t>
            </a:r>
            <a:endParaRPr sz="7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13" name="Puritii_logo.pdf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9719636" y="1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3172611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216" name="Shape 216"/>
          <p:cNvSpPr/>
          <p:nvPr/>
        </p:nvSpPr>
        <p:spPr>
          <a:xfrm>
            <a:off x="1409700" y="5919155"/>
            <a:ext cx="9410700" cy="241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fase laat lucht door de VOC honingraat filter gaan naar de volgende kamer van ionisatie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fase</a:t>
            </a:r>
            <a:r>
              <a:rPr sz="44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lang="en-US" sz="4400" b="1" dirty="0" smtClean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409700" y="3454400"/>
            <a:ext cx="10579100" cy="1772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Post VOC </a:t>
            </a:r>
            <a:r>
              <a:rPr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Diffuser</a:t>
            </a:r>
            <a:endParaRPr lang="en-US" b="1" dirty="0"/>
          </a:p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lang="en-US" sz="4000" b="1" dirty="0" smtClean="0"/>
              <a:t>(Pre</a:t>
            </a:r>
            <a:r>
              <a:rPr lang="en-US" sz="4000" b="1" baseline="0" dirty="0" smtClean="0"/>
              <a:t> VOC </a:t>
            </a:r>
            <a:r>
              <a:rPr lang="en-US" sz="4000" b="1" baseline="0" dirty="0" err="1" smtClean="0"/>
              <a:t>luchtdoorlater</a:t>
            </a:r>
            <a:r>
              <a:rPr lang="en-US" sz="4000" b="1" baseline="0" dirty="0" smtClean="0"/>
              <a:t>)</a:t>
            </a:r>
            <a:endParaRPr lang="en-US" sz="4000" b="1" dirty="0"/>
          </a:p>
        </p:txBody>
      </p:sp>
      <p:sp>
        <p:nvSpPr>
          <p:cNvPr id="218" name="Shape 218"/>
          <p:cNvSpPr/>
          <p:nvPr/>
        </p:nvSpPr>
        <p:spPr>
          <a:xfrm>
            <a:off x="1447800" y="1447800"/>
            <a:ext cx="74041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10</a:t>
            </a:r>
            <a:endParaRPr sz="8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9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1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24494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224" name="Shape 224"/>
          <p:cNvSpPr/>
          <p:nvPr/>
        </p:nvSpPr>
        <p:spPr>
          <a:xfrm>
            <a:off x="1447801" y="5499422"/>
            <a:ext cx="10972799" cy="485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ioniserende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naald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ontlaadt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vrije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ionen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in de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en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assiteert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in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zowel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het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verzamelen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van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stof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uit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de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die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ter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beschikking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staat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als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ook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het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verbeteren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van het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leefmilieu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binnenshuis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met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een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frisse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gevoel</a:t>
            </a:r>
            <a:r>
              <a:rPr sz="44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lang="en-US" sz="4000" b="1" dirty="0" smtClean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409700" y="3454400"/>
            <a:ext cx="10579100" cy="121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lang="en-US" sz="8800" b="1" baseline="29999" dirty="0" err="1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Ioniserende</a:t>
            </a:r>
            <a:r>
              <a:rPr lang="en-US"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 </a:t>
            </a:r>
            <a:r>
              <a:rPr lang="en-US" sz="8800" b="1" baseline="29999" dirty="0" err="1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Naald</a:t>
            </a:r>
            <a:endParaRPr lang="en-US" b="1" dirty="0"/>
          </a:p>
        </p:txBody>
      </p:sp>
      <p:sp>
        <p:nvSpPr>
          <p:cNvPr id="226" name="Shape 226"/>
          <p:cNvSpPr/>
          <p:nvPr/>
        </p:nvSpPr>
        <p:spPr>
          <a:xfrm>
            <a:off x="1447800" y="1447800"/>
            <a:ext cx="74041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11</a:t>
            </a:r>
            <a:endParaRPr sz="8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10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0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3100293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233" name="Shape 233"/>
          <p:cNvSpPr/>
          <p:nvPr/>
        </p:nvSpPr>
        <p:spPr>
          <a:xfrm>
            <a:off x="1371600" y="3904515"/>
            <a:ext cx="11332439" cy="5613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De Puritii Luchtzuiverings Unit is extreem energiezuinig. Het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verbruikt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minder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dan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100 watt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aan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energie</a:t>
            </a:r>
            <a:r>
              <a:rPr lang="en-US" sz="4400" b="1" dirty="0" smtClean="0">
                <a:latin typeface="Helvetica"/>
                <a:ea typeface="Helvetica"/>
                <a:cs typeface="Helvetica"/>
                <a:sym typeface="Helvetica"/>
              </a:rPr>
              <a:t> per </a:t>
            </a:r>
            <a:r>
              <a:rPr lang="en-US" sz="4400" b="1" dirty="0" err="1" smtClean="0">
                <a:latin typeface="Helvetica"/>
                <a:ea typeface="Helvetica"/>
                <a:cs typeface="Helvetica"/>
                <a:sym typeface="Helvetica"/>
              </a:rPr>
              <a:t>uur</a:t>
            </a:r>
            <a:r>
              <a:rPr sz="4400" b="1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44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endParaRPr sz="4400" b="1" dirty="0"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400" b="1" dirty="0" smtClean="0">
                <a:latin typeface="Arial"/>
                <a:ea typeface="Arial"/>
                <a:cs typeface="Arial"/>
                <a:sym typeface="Arial"/>
              </a:rPr>
              <a:t>Plus, de </a:t>
            </a:r>
            <a:r>
              <a:rPr lang="en-US" sz="4400" b="1" dirty="0" err="1" smtClean="0">
                <a:latin typeface="Arial"/>
                <a:ea typeface="Arial"/>
                <a:cs typeface="Arial"/>
                <a:sym typeface="Arial"/>
              </a:rPr>
              <a:t>hoge</a:t>
            </a:r>
            <a:r>
              <a:rPr lang="en-US" sz="4400" b="1" dirty="0" smtClean="0">
                <a:latin typeface="Arial"/>
                <a:ea typeface="Arial"/>
                <a:cs typeface="Arial"/>
                <a:sym typeface="Arial"/>
              </a:rPr>
              <a:t> CFM (Cubic Feet per Minute)</a:t>
            </a:r>
            <a:r>
              <a:rPr lang="zh-TW" altLang="en-US" sz="4400" b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44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endParaRPr sz="44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447800" y="1447800"/>
            <a:ext cx="15170547" cy="196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Hoge</a:t>
            </a:r>
            <a:r>
              <a:rPr lang="en-US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</a:t>
            </a:r>
            <a:r>
              <a:rPr lang="en-US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Luchtstroom</a:t>
            </a:r>
            <a:r>
              <a:rPr lang="en-US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/ </a:t>
            </a:r>
            <a:r>
              <a:rPr lang="en-US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Energiezuinige</a:t>
            </a:r>
            <a:r>
              <a:rPr lang="en-US"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Motor</a:t>
            </a:r>
            <a:r>
              <a:rPr sz="80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</a:t>
            </a:r>
            <a:endParaRPr lang="en-US" sz="8000" dirty="0" smtClean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8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0"/>
            <a:ext cx="4664364" cy="236254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3121420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asted-image.pdf"/>
          <p:cNvPicPr/>
          <p:nvPr/>
        </p:nvPicPr>
        <p:blipFill>
          <a:blip r:embed="rId2" cstate="print">
            <a:extLst/>
          </a:blip>
          <a:srcRect l="1950" t="35971" r="844" b="9608"/>
          <a:stretch>
            <a:fillRect/>
          </a:stretch>
        </p:blipFill>
        <p:spPr>
          <a:xfrm>
            <a:off x="-48122" y="5358"/>
            <a:ext cx="24480244" cy="13705284"/>
          </a:xfrm>
          <a:prstGeom prst="rect">
            <a:avLst/>
          </a:prstGeom>
          <a:ln w="25400">
            <a:round/>
          </a:ln>
        </p:spPr>
      </p:pic>
      <p:pic>
        <p:nvPicPr>
          <p:cNvPr id="240" name="HW_Ariix_FilterCutaway2-small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9579247" y="-4570026"/>
            <a:ext cx="43984494" cy="19300052"/>
          </a:xfrm>
          <a:prstGeom prst="rect">
            <a:avLst/>
          </a:prstGeom>
          <a:ln w="25400">
            <a:round/>
          </a:ln>
        </p:spPr>
      </p:pic>
      <p:pic>
        <p:nvPicPr>
          <p:cNvPr id="241" name="Puritii_logo.ai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732658" y="1570008"/>
            <a:ext cx="8504684" cy="3990962"/>
          </a:xfrm>
          <a:prstGeom prst="rect">
            <a:avLst/>
          </a:prstGeom>
          <a:ln w="25400">
            <a:round/>
          </a:ln>
        </p:spPr>
      </p:pic>
      <p:sp>
        <p:nvSpPr>
          <p:cNvPr id="242" name="Shape 242"/>
          <p:cNvSpPr/>
          <p:nvPr/>
        </p:nvSpPr>
        <p:spPr>
          <a:xfrm>
            <a:off x="2637366" y="6935830"/>
            <a:ext cx="13170762" cy="626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>
              <a:lnSpc>
                <a:spcPct val="8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r>
              <a:rPr lang="en-US" sz="107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De </a:t>
            </a:r>
            <a:r>
              <a:rPr sz="107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11-</a:t>
            </a:r>
            <a:r>
              <a:rPr lang="en-US" sz="107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Fasen </a:t>
            </a:r>
          </a:p>
          <a:p>
            <a:pPr marL="0" marR="0" lvl="0" algn="l">
              <a:lnSpc>
                <a:spcPct val="8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r>
              <a:rPr lang="en-US" sz="107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lang="en-US" sz="107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Zuiverings Installatie</a:t>
            </a:r>
          </a:p>
          <a:p>
            <a:pPr marL="0" marR="0" lvl="0" algn="l">
              <a:lnSpc>
                <a:spcPct val="8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endParaRPr lang="zh-TW" altLang="en-US" sz="7000" b="1" dirty="0">
              <a:solidFill>
                <a:schemeClr val="bg1">
                  <a:lumMod val="50000"/>
                </a:schemeClr>
              </a:solidFill>
              <a:uFill>
                <a:solidFill>
                  <a:srgbClr val="919191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>
              <a:lnSpc>
                <a:spcPct val="8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endParaRPr sz="10700" dirty="0">
              <a:solidFill>
                <a:srgbClr val="9CA3AD"/>
              </a:solidFill>
              <a:uFill>
                <a:solidFill>
                  <a:srgbClr val="919191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3" name="Shape 243"/>
          <p:cNvSpPr/>
          <p:nvPr/>
        </p:nvSpPr>
        <p:spPr>
          <a:xfrm flipH="1" flipV="1">
            <a:off x="2774255" y="6350000"/>
            <a:ext cx="8421490" cy="1"/>
          </a:xfrm>
          <a:prstGeom prst="line">
            <a:avLst/>
          </a:prstGeom>
          <a:ln w="38100">
            <a:solidFill>
              <a:srgbClr val="9CA3AD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236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mog_bikers.jpg" descr="smog_bik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40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382750" y="3527425"/>
            <a:ext cx="6262688" cy="949325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983412" y="3607402"/>
            <a:ext cx="18904788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028700" marR="0" lvl="0" algn="l" defTabSz="457200">
              <a:lnSpc>
                <a:spcPct val="150000"/>
              </a:lnSpc>
              <a:tabLst>
                <a:tab pos="1028700" algn="l"/>
              </a:tabLst>
              <a:defRPr sz="1800">
                <a:uFillTx/>
              </a:defRPr>
            </a:pP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Wereld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Gezondheids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Organisatie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WHO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rangschikt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luchtvervuiling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wereldwijdals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gezondheidsbedreiging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nummer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1.</a:t>
            </a:r>
          </a:p>
          <a:p>
            <a:pPr marL="1028700" marR="0" lvl="0" algn="l" defTabSz="457200">
              <a:lnSpc>
                <a:spcPct val="150000"/>
              </a:lnSpc>
              <a:tabLst>
                <a:tab pos="1028700" algn="l"/>
              </a:tabLst>
              <a:defRPr sz="1800">
                <a:uFillTx/>
              </a:defRPr>
            </a:pPr>
            <a:endParaRPr lang="en-US" sz="4000"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marL="1028700" marR="0" lvl="0" algn="l" defTabSz="457200">
              <a:lnSpc>
                <a:spcPct val="150000"/>
              </a:lnSpc>
              <a:tabLst>
                <a:tab pos="1028700" algn="l"/>
              </a:tabLst>
              <a:defRPr sz="1800">
                <a:uFillTx/>
              </a:defRPr>
            </a:pP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Luchtvervuiling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bijv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in China de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grootste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zorg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Vandaag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34%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samengestelde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groei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n-US" sz="4000" b="1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luchtfiltermarkt</a:t>
            </a:r>
            <a:r>
              <a:rPr lang="en-US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tot 2020. </a:t>
            </a:r>
            <a:endParaRPr lang="en-US" sz="4000" b="1" dirty="0" smtClean="0">
              <a:solidFill>
                <a:schemeClr val="bg1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1567656" y="1787624"/>
            <a:ext cx="17411701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>
              <a:lnSpc>
                <a:spcPct val="80000"/>
              </a:lnSpc>
              <a:buClr>
                <a:srgbClr val="FFFFFF"/>
              </a:buClr>
              <a:buFont typeface="Avenir Light"/>
              <a:defRPr sz="8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800" dirty="0" err="1" smtClean="0">
                <a:solidFill>
                  <a:schemeClr val="bg1"/>
                </a:solidFill>
                <a:uFillTx/>
              </a:rPr>
              <a:t>Een</a:t>
            </a:r>
            <a:r>
              <a:rPr lang="en-US" sz="8800" dirty="0" smtClean="0">
                <a:solidFill>
                  <a:schemeClr val="bg1"/>
                </a:solidFill>
                <a:uFillTx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uFillTx/>
              </a:rPr>
              <a:t>serieuze</a:t>
            </a:r>
            <a:r>
              <a:rPr lang="en-US" sz="8800" dirty="0" smtClean="0">
                <a:solidFill>
                  <a:schemeClr val="bg1"/>
                </a:solidFill>
                <a:uFillTx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uFillTx/>
              </a:rPr>
              <a:t>mogelijkheid</a:t>
            </a:r>
            <a:endParaRPr sz="880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MJNgaiHK-Medium" pitchFamily="50" charset="-120"/>
              <a:ea typeface="MJNgaiHK-Medium" pitchFamily="50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23710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5.png" descr="VOPs_adj.tif"/>
          <p:cNvPicPr/>
          <p:nvPr/>
        </p:nvPicPr>
        <p:blipFill>
          <a:blip r:embed="rId2" cstate="print">
            <a:extLst/>
          </a:blip>
          <a:srcRect b="14811"/>
          <a:stretch>
            <a:fillRect/>
          </a:stretch>
        </p:blipFill>
        <p:spPr>
          <a:xfrm>
            <a:off x="0" y="1886929"/>
            <a:ext cx="24384002" cy="1188720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104050" y="1886929"/>
            <a:ext cx="17511716" cy="1495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 defTabSz="1087434">
              <a:lnSpc>
                <a:spcPct val="80000"/>
              </a:lnSpc>
              <a:defRPr sz="8400">
                <a:solidFill>
                  <a:srgbClr val="578CCA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8400" dirty="0" err="1" smtClean="0">
                <a:solidFill>
                  <a:srgbClr val="578CCA"/>
                </a:solidFill>
              </a:rPr>
              <a:t>Verontreinigende</a:t>
            </a:r>
            <a:r>
              <a:rPr lang="en-US" sz="8400" dirty="0" smtClean="0">
                <a:solidFill>
                  <a:srgbClr val="578CCA"/>
                </a:solidFill>
              </a:rPr>
              <a:t> </a:t>
            </a:r>
            <a:r>
              <a:rPr lang="en-US" sz="8400" dirty="0" err="1" smtClean="0">
                <a:solidFill>
                  <a:srgbClr val="578CCA"/>
                </a:solidFill>
              </a:rPr>
              <a:t>gassen</a:t>
            </a:r>
            <a:r>
              <a:rPr sz="8400" dirty="0" smtClean="0">
                <a:solidFill>
                  <a:srgbClr val="578CCA"/>
                </a:solidFill>
              </a:rPr>
              <a:t>(</a:t>
            </a:r>
            <a:r>
              <a:rPr sz="8400" dirty="0">
                <a:solidFill>
                  <a:srgbClr val="578CCA"/>
                </a:solidFill>
              </a:rPr>
              <a:t>VOC’s</a:t>
            </a:r>
            <a:r>
              <a:rPr sz="8400" dirty="0" smtClean="0">
                <a:solidFill>
                  <a:srgbClr val="578CCA"/>
                </a:solidFill>
              </a:rPr>
              <a:t>)</a:t>
            </a:r>
            <a:endParaRPr lang="en-US" sz="8400" dirty="0" smtClean="0">
              <a:solidFill>
                <a:srgbClr val="578CCA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altLang="zh-TW" sz="3600" dirty="0" smtClean="0">
                <a:solidFill>
                  <a:srgbClr val="0070C0"/>
                </a:solidFill>
              </a:rPr>
              <a:t>(</a:t>
            </a:r>
            <a:r>
              <a:rPr lang="en-US" altLang="zh-TW" sz="3600" dirty="0" err="1" smtClean="0">
                <a:solidFill>
                  <a:srgbClr val="0070C0"/>
                </a:solidFill>
              </a:rPr>
              <a:t>Vluchtige</a:t>
            </a:r>
            <a:r>
              <a:rPr lang="en-US" altLang="zh-TW" sz="3600" dirty="0" smtClean="0">
                <a:solidFill>
                  <a:srgbClr val="0070C0"/>
                </a:solidFill>
              </a:rPr>
              <a:t> </a:t>
            </a:r>
            <a:r>
              <a:rPr lang="en-US" altLang="zh-TW" sz="3600" dirty="0" err="1" smtClean="0">
                <a:solidFill>
                  <a:srgbClr val="0070C0"/>
                </a:solidFill>
              </a:rPr>
              <a:t>organische</a:t>
            </a:r>
            <a:r>
              <a:rPr lang="en-US" altLang="zh-TW" sz="3600" dirty="0" smtClean="0">
                <a:solidFill>
                  <a:srgbClr val="0070C0"/>
                </a:solidFill>
              </a:rPr>
              <a:t> </a:t>
            </a:r>
            <a:r>
              <a:rPr lang="en-US" altLang="zh-TW" sz="3600" dirty="0" err="1" smtClean="0">
                <a:solidFill>
                  <a:srgbClr val="0070C0"/>
                </a:solidFill>
              </a:rPr>
              <a:t>componenten</a:t>
            </a:r>
            <a:r>
              <a:rPr lang="en-US" altLang="zh-TW" sz="3600" dirty="0" smtClean="0">
                <a:solidFill>
                  <a:srgbClr val="0070C0"/>
                </a:solidFill>
              </a:rPr>
              <a:t>)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7449801" y="1224284"/>
            <a:ext cx="4806350" cy="4819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7" rIns="45717" bIns="45717">
            <a:spAutoFit/>
          </a:bodyPr>
          <a:lstStyle/>
          <a:p>
            <a:pPr marL="0" marR="0" lvl="0" algn="l" defTabSz="1087434">
              <a:lnSpc>
                <a:spcPct val="120000"/>
              </a:lnSpc>
              <a:defRPr sz="1800">
                <a:uFillTx/>
              </a:defRPr>
            </a:pP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Verf</a:t>
            </a:r>
            <a:endParaRPr sz="36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1087434">
              <a:lnSpc>
                <a:spcPct val="120000"/>
              </a:lnSpc>
              <a:defRPr sz="1800">
                <a:uFillTx/>
              </a:defRPr>
            </a:pP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Oplosmiddelen</a:t>
            </a:r>
            <a:endParaRPr sz="36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1087434">
              <a:lnSpc>
                <a:spcPct val="120000"/>
              </a:lnSpc>
              <a:defRPr sz="1800">
                <a:uFillTx/>
              </a:defRPr>
            </a:pP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Spuitbussen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1087434">
              <a:lnSpc>
                <a:spcPct val="120000"/>
              </a:lnSpc>
              <a:defRPr sz="1800">
                <a:uFillTx/>
              </a:defRPr>
            </a:pP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Reinigingsmiddel</a:t>
            </a:r>
            <a:r>
              <a:rPr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Luchtverfrissers</a:t>
            </a:r>
            <a:endParaRPr sz="36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1087434">
              <a:lnSpc>
                <a:spcPct val="120000"/>
              </a:lnSpc>
              <a:defRPr sz="1800">
                <a:uFillTx/>
              </a:defRPr>
            </a:pP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Nagellak</a:t>
            </a:r>
            <a:endParaRPr sz="36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1087434">
              <a:lnSpc>
                <a:spcPct val="120000"/>
              </a:lnSpc>
              <a:defRPr sz="1800">
                <a:uFillTx/>
              </a:defRPr>
            </a:pP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Meubilair</a:t>
            </a:r>
            <a:endParaRPr sz="3600" b="1" dirty="0">
              <a:solidFill>
                <a:schemeClr val="accent1">
                  <a:lumMod val="60000"/>
                  <a:lumOff val="4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" name="Shape 118"/>
          <p:cNvSpPr/>
          <p:nvPr/>
        </p:nvSpPr>
        <p:spPr>
          <a:xfrm>
            <a:off x="21336001" y="1376684"/>
            <a:ext cx="3886200" cy="77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7" tIns="45717" rIns="45717" bIns="45717">
            <a:spAutoFit/>
          </a:bodyPr>
          <a:lstStyle/>
          <a:p>
            <a:pPr marL="0" marR="0" lvl="0" algn="l" defTabSz="1087434">
              <a:lnSpc>
                <a:spcPct val="120000"/>
              </a:lnSpc>
              <a:defRPr sz="1800">
                <a:uFillTx/>
              </a:defRPr>
            </a:pPr>
            <a:endParaRPr lang="en-US" altLang="zh-TW" sz="3800" dirty="0" smtClean="0">
              <a:solidFill>
                <a:srgbClr val="AAAAAA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700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 advAuto="0"/>
      <p:bldP spid="5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4.jpeg"/>
          <p:cNvPicPr/>
          <p:nvPr/>
        </p:nvPicPr>
        <p:blipFill>
          <a:blip r:embed="rId2" cstate="print">
            <a:alphaModFix amt="56151"/>
            <a:extLst/>
          </a:blip>
          <a:srcRect l="8099" t="34444" r="13875"/>
          <a:stretch>
            <a:fillRect/>
          </a:stretch>
        </p:blipFill>
        <p:spPr>
          <a:xfrm>
            <a:off x="-142219" y="-26317"/>
            <a:ext cx="24668437" cy="13768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5.png" descr="potassium_perm_filter_whit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4909271" y="9647765"/>
            <a:ext cx="5732996" cy="5735455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12404297" y="7891607"/>
            <a:ext cx="11979703" cy="83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 defTabSz="457200">
              <a:lnSpc>
                <a:spcPct val="120000"/>
              </a:lnSpc>
              <a:defRPr sz="5800">
                <a:solidFill>
                  <a:srgbClr val="4F5357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b="1" dirty="0">
                <a:solidFill>
                  <a:srgbClr val="4F5357"/>
                </a:solidFill>
              </a:rPr>
              <a:t>VOC </a:t>
            </a:r>
            <a:r>
              <a:rPr sz="5000" b="1" dirty="0" smtClean="0">
                <a:solidFill>
                  <a:srgbClr val="4F5357"/>
                </a:solidFill>
              </a:rPr>
              <a:t>A</a:t>
            </a:r>
            <a:r>
              <a:rPr lang="en-US" sz="5000" b="1" dirty="0" smtClean="0">
                <a:solidFill>
                  <a:srgbClr val="4F5357"/>
                </a:solidFill>
              </a:rPr>
              <a:t>bsorbeerders</a:t>
            </a:r>
          </a:p>
        </p:txBody>
      </p:sp>
      <p:pic>
        <p:nvPicPr>
          <p:cNvPr id="123" name="image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73522" y="9797835"/>
            <a:ext cx="4195062" cy="4194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7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-982649" y="1274930"/>
            <a:ext cx="5940303" cy="5940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8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987794" y="-1342358"/>
            <a:ext cx="4829849" cy="482951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581619" y="5278862"/>
            <a:ext cx="25031192" cy="160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defTabSz="457200">
              <a:lnSpc>
                <a:spcPct val="90000"/>
              </a:lnSpc>
              <a:defRPr sz="11400">
                <a:solidFill>
                  <a:srgbClr val="6B99DC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400" dirty="0" smtClean="0">
                <a:solidFill>
                  <a:srgbClr val="6B99DC"/>
                </a:solidFill>
              </a:rPr>
              <a:t>Filt</a:t>
            </a:r>
            <a:r>
              <a:rPr lang="en-US" sz="11400" dirty="0" smtClean="0">
                <a:solidFill>
                  <a:srgbClr val="6B99DC"/>
                </a:solidFill>
              </a:rPr>
              <a:t>ratie Technologie</a:t>
            </a:r>
            <a:endParaRPr sz="10000" b="1" dirty="0">
              <a:solidFill>
                <a:srgbClr val="6B99DC"/>
              </a:solidFill>
            </a:endParaRPr>
          </a:p>
        </p:txBody>
      </p:sp>
      <p:pic>
        <p:nvPicPr>
          <p:cNvPr id="127" name="image9.png" descr="potassium_perm_filter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8753540" y="6859858"/>
            <a:ext cx="5156951" cy="5159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0.png" descr="carbon_filter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6371146" y="1552175"/>
            <a:ext cx="3316295" cy="331629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4640176" y="11140497"/>
            <a:ext cx="11979703" cy="83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 defTabSz="457200">
              <a:lnSpc>
                <a:spcPct val="120000"/>
              </a:lnSpc>
              <a:defRPr sz="5800">
                <a:solidFill>
                  <a:srgbClr val="4F5357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000" b="1" dirty="0" smtClean="0">
                <a:solidFill>
                  <a:srgbClr val="4F5357"/>
                </a:solidFill>
              </a:rPr>
              <a:t>Electrostati</a:t>
            </a:r>
            <a:r>
              <a:rPr lang="en-US" sz="5000" b="1" dirty="0" smtClean="0">
                <a:solidFill>
                  <a:srgbClr val="4F5357"/>
                </a:solidFill>
              </a:rPr>
              <a:t>sche</a:t>
            </a:r>
            <a:r>
              <a:rPr sz="5000" b="1" dirty="0" smtClean="0">
                <a:solidFill>
                  <a:srgbClr val="4F5357"/>
                </a:solidFill>
              </a:rPr>
              <a:t> Precipitator</a:t>
            </a:r>
            <a:endParaRPr lang="en-US" sz="5000" b="1" dirty="0" smtClean="0">
              <a:solidFill>
                <a:srgbClr val="4F5357"/>
              </a:solidFill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9751901" y="1739890"/>
            <a:ext cx="3832717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algn="l" defTabSz="457200">
              <a:lnSpc>
                <a:spcPct val="120000"/>
              </a:lnSpc>
              <a:defRPr sz="7600">
                <a:solidFill>
                  <a:srgbClr val="4F5357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000" b="1" dirty="0" smtClean="0">
                <a:solidFill>
                  <a:srgbClr val="4F5357"/>
                </a:solidFill>
              </a:rPr>
              <a:t>HEPA</a:t>
            </a:r>
            <a:endParaRPr lang="en-US" sz="5000" b="1" dirty="0" smtClean="0">
              <a:solidFill>
                <a:srgbClr val="4F5357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altLang="zh-TW" sz="2000" b="1" dirty="0" smtClean="0"/>
              <a:t>High Efficiency Particulate Air</a:t>
            </a:r>
          </a:p>
        </p:txBody>
      </p:sp>
      <p:sp>
        <p:nvSpPr>
          <p:cNvPr id="131" name="Shape 131"/>
          <p:cNvSpPr/>
          <p:nvPr/>
        </p:nvSpPr>
        <p:spPr>
          <a:xfrm>
            <a:off x="4953894" y="1650377"/>
            <a:ext cx="7594236" cy="83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 defTabSz="457200">
              <a:lnSpc>
                <a:spcPct val="120000"/>
              </a:lnSpc>
              <a:defRPr sz="5800">
                <a:solidFill>
                  <a:srgbClr val="4F5357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5000" b="1" dirty="0" smtClean="0">
                <a:solidFill>
                  <a:srgbClr val="4F5357"/>
                </a:solidFill>
              </a:rPr>
              <a:t>UV </a:t>
            </a:r>
            <a:r>
              <a:rPr lang="en-US" sz="5000" b="1" dirty="0" err="1" smtClean="0">
                <a:solidFill>
                  <a:srgbClr val="4F5357"/>
                </a:solidFill>
              </a:rPr>
              <a:t>Straling</a:t>
            </a:r>
            <a:endParaRPr lang="en-US" sz="5000" b="1" dirty="0" smtClean="0">
              <a:solidFill>
                <a:srgbClr val="4F5357"/>
              </a:solidFill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163820" y="8380346"/>
            <a:ext cx="11979703" cy="83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 defTabSz="457200">
              <a:lnSpc>
                <a:spcPct val="120000"/>
              </a:lnSpc>
              <a:defRPr sz="5800">
                <a:solidFill>
                  <a:srgbClr val="4F5357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000" b="1" dirty="0" smtClean="0">
                <a:solidFill>
                  <a:srgbClr val="4F5357"/>
                </a:solidFill>
              </a:rPr>
              <a:t>Ozon</a:t>
            </a:r>
            <a:endParaRPr lang="en-US" altLang="zh-TW" sz="5000" b="1" dirty="0" smtClean="0">
              <a:solidFill>
                <a:srgbClr val="4F5357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202147" y="3825894"/>
            <a:ext cx="11979703" cy="83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marL="0" marR="0" algn="l" defTabSz="457200">
              <a:lnSpc>
                <a:spcPct val="120000"/>
              </a:lnSpc>
              <a:defRPr sz="5800">
                <a:solidFill>
                  <a:srgbClr val="4F5357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5000" b="1" dirty="0" err="1" smtClean="0">
                <a:solidFill>
                  <a:srgbClr val="4F5357"/>
                </a:solidFill>
              </a:rPr>
              <a:t>Fotokatalytische</a:t>
            </a:r>
            <a:r>
              <a:rPr lang="en-US" sz="5000" b="1" dirty="0" smtClean="0">
                <a:solidFill>
                  <a:srgbClr val="4F5357"/>
                </a:solidFill>
              </a:rPr>
              <a:t> </a:t>
            </a:r>
            <a:r>
              <a:rPr lang="en-US" sz="5000" b="1" dirty="0" err="1" smtClean="0">
                <a:solidFill>
                  <a:srgbClr val="4F5357"/>
                </a:solidFill>
              </a:rPr>
              <a:t>Oxidatie</a:t>
            </a:r>
            <a:endParaRPr lang="en-US" sz="5000" b="1" dirty="0" smtClean="0">
              <a:solidFill>
                <a:srgbClr val="4F535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1967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2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  <p:bldP spid="131" grpId="0" animBg="1" advAuto="0"/>
      <p:bldP spid="132" grpId="0" animBg="1" advAuto="0"/>
      <p:bldP spid="13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df"/>
          <p:cNvPicPr/>
          <p:nvPr/>
        </p:nvPicPr>
        <p:blipFill>
          <a:blip r:embed="rId2" cstate="print">
            <a:extLst/>
          </a:blip>
          <a:srcRect l="1950" t="35971" r="844" b="9608"/>
          <a:stretch>
            <a:fillRect/>
          </a:stretch>
        </p:blipFill>
        <p:spPr>
          <a:xfrm>
            <a:off x="-48122" y="5358"/>
            <a:ext cx="24480245" cy="13705284"/>
          </a:xfrm>
          <a:prstGeom prst="rect">
            <a:avLst/>
          </a:prstGeom>
          <a:ln w="25400">
            <a:round/>
          </a:ln>
        </p:spPr>
      </p:pic>
      <p:pic>
        <p:nvPicPr>
          <p:cNvPr id="136" name="HW_Ariix_FilterCutaway2-small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9579247" y="-4570026"/>
            <a:ext cx="43984494" cy="19300052"/>
          </a:xfrm>
          <a:prstGeom prst="rect">
            <a:avLst/>
          </a:prstGeom>
          <a:ln w="25400">
            <a:round/>
          </a:ln>
        </p:spPr>
      </p:pic>
      <p:sp>
        <p:nvSpPr>
          <p:cNvPr id="137" name="Shape 137"/>
          <p:cNvSpPr/>
          <p:nvPr/>
        </p:nvSpPr>
        <p:spPr>
          <a:xfrm>
            <a:off x="1646766" y="2418080"/>
            <a:ext cx="14571631" cy="321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>
              <a:lnSpc>
                <a:spcPct val="7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r>
              <a:rPr lang="en-US" sz="144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De </a:t>
            </a:r>
            <a:r>
              <a:rPr lang="en-US" sz="144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Ultieme</a:t>
            </a:r>
            <a:r>
              <a:rPr lang="en-US" sz="144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44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Oplossing</a:t>
            </a:r>
            <a:r>
              <a:rPr lang="zh-TW" altLang="en-US" sz="144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7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8" name="Shape 138"/>
          <p:cNvSpPr/>
          <p:nvPr/>
        </p:nvSpPr>
        <p:spPr>
          <a:xfrm flipH="1" flipV="1">
            <a:off x="1885255" y="6413499"/>
            <a:ext cx="12076841" cy="2"/>
          </a:xfrm>
          <a:prstGeom prst="line">
            <a:avLst/>
          </a:prstGeom>
          <a:ln w="38100">
            <a:solidFill>
              <a:srgbClr val="9CA3AD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646766" y="6800849"/>
            <a:ext cx="13415534" cy="3856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>
              <a:lnSpc>
                <a:spcPct val="8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r>
              <a:rPr lang="en-US" sz="103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Valt</a:t>
            </a:r>
            <a:r>
              <a:rPr lang="en-US" sz="103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03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alle</a:t>
            </a:r>
            <a:r>
              <a:rPr lang="en-US" sz="103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3 </a:t>
            </a:r>
            <a:r>
              <a:rPr lang="en-US" sz="103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catagoriën</a:t>
            </a:r>
            <a:r>
              <a:rPr lang="en-US" sz="103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van </a:t>
            </a:r>
            <a:r>
              <a:rPr lang="en-US" sz="103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verontreinigende</a:t>
            </a:r>
            <a:r>
              <a:rPr lang="en-US" sz="103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03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stoffen</a:t>
            </a:r>
            <a:r>
              <a:rPr lang="en-US" sz="103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03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aan</a:t>
            </a:r>
            <a:endParaRPr lang="en-US" sz="10300" dirty="0" smtClean="0">
              <a:solidFill>
                <a:srgbClr val="9CA3AD"/>
              </a:solidFill>
              <a:uFill>
                <a:solidFill>
                  <a:srgbClr val="919191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7127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df"/>
          <p:cNvPicPr/>
          <p:nvPr/>
        </p:nvPicPr>
        <p:blipFill>
          <a:blip r:embed="rId2" cstate="print">
            <a:extLst/>
          </a:blip>
          <a:srcRect l="1950" t="35971" r="844" b="9608"/>
          <a:stretch>
            <a:fillRect/>
          </a:stretch>
        </p:blipFill>
        <p:spPr>
          <a:xfrm>
            <a:off x="-48122" y="5358"/>
            <a:ext cx="24480244" cy="13705284"/>
          </a:xfrm>
          <a:prstGeom prst="rect">
            <a:avLst/>
          </a:prstGeom>
          <a:ln w="25400">
            <a:round/>
          </a:ln>
        </p:spPr>
      </p:pic>
      <p:pic>
        <p:nvPicPr>
          <p:cNvPr id="142" name="HW_Ariix_FilterCutaway2-small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9579247" y="-4570026"/>
            <a:ext cx="43984494" cy="19300052"/>
          </a:xfrm>
          <a:prstGeom prst="rect">
            <a:avLst/>
          </a:prstGeom>
          <a:ln w="25400">
            <a:round/>
          </a:ln>
        </p:spPr>
      </p:pic>
      <p:pic>
        <p:nvPicPr>
          <p:cNvPr id="143" name="Puritii_logo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732658" y="2668630"/>
            <a:ext cx="8504684" cy="2892340"/>
          </a:xfrm>
          <a:prstGeom prst="rect">
            <a:avLst/>
          </a:prstGeom>
          <a:ln w="25400">
            <a:round/>
          </a:ln>
        </p:spPr>
      </p:pic>
      <p:sp>
        <p:nvSpPr>
          <p:cNvPr id="144" name="Shape 144"/>
          <p:cNvSpPr/>
          <p:nvPr/>
        </p:nvSpPr>
        <p:spPr>
          <a:xfrm>
            <a:off x="2637366" y="6850105"/>
            <a:ext cx="13170762" cy="4032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>
              <a:lnSpc>
                <a:spcPct val="8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r>
              <a:rPr lang="en-US" sz="107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De 11-Fasen </a:t>
            </a:r>
            <a:r>
              <a:rPr lang="en-US" sz="107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Lucht</a:t>
            </a:r>
            <a:r>
              <a:rPr lang="en-US" sz="107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107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Zuiverings</a:t>
            </a:r>
            <a:r>
              <a:rPr lang="en-US" sz="10700" dirty="0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marR="0" lvl="0" algn="l">
              <a:lnSpc>
                <a:spcPct val="80000"/>
              </a:lnSpc>
              <a:spcBef>
                <a:spcPts val="200"/>
              </a:spcBef>
              <a:buClr>
                <a:srgbClr val="919191"/>
              </a:buClr>
              <a:buFont typeface="Agenda-Light"/>
              <a:defRPr sz="1800">
                <a:uFillTx/>
              </a:defRPr>
            </a:pPr>
            <a:r>
              <a:rPr lang="en-US" sz="10700" dirty="0" err="1" smtClean="0">
                <a:solidFill>
                  <a:srgbClr val="9CA3AD"/>
                </a:solidFill>
                <a:uFill>
                  <a:solidFill>
                    <a:srgbClr val="919191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Installatie</a:t>
            </a:r>
            <a:endParaRPr lang="en-US" sz="10700" dirty="0" smtClean="0">
              <a:solidFill>
                <a:srgbClr val="9CA3AD"/>
              </a:solidFill>
              <a:uFill>
                <a:solidFill>
                  <a:srgbClr val="919191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5" name="Shape 145"/>
          <p:cNvSpPr/>
          <p:nvPr/>
        </p:nvSpPr>
        <p:spPr>
          <a:xfrm flipH="1" flipV="1">
            <a:off x="2774255" y="6349999"/>
            <a:ext cx="8421490" cy="1"/>
          </a:xfrm>
          <a:prstGeom prst="line">
            <a:avLst/>
          </a:prstGeom>
          <a:ln w="38100">
            <a:solidFill>
              <a:srgbClr val="9CA3AD"/>
            </a:solidFill>
            <a:round/>
          </a:ln>
        </p:spPr>
        <p:txBody>
          <a:bodyPr lIns="0" tIns="0" rIns="0" bIns="0"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4556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48" name="Shape 148"/>
          <p:cNvSpPr/>
          <p:nvPr/>
        </p:nvSpPr>
        <p:spPr>
          <a:xfrm>
            <a:off x="1447800" y="1447800"/>
            <a:ext cx="100584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000" dirty="0" err="1" smtClean="0">
                <a:solidFill>
                  <a:srgbClr val="3399FF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sz="8000" dirty="0" smtClean="0">
                <a:solidFill>
                  <a:srgbClr val="3399FF"/>
                </a:solidFill>
                <a:uFill>
                  <a:solidFill>
                    <a:srgbClr val="919191"/>
                  </a:solidFill>
                </a:uFill>
              </a:rPr>
              <a:t> 1</a:t>
            </a:r>
            <a:r>
              <a:rPr lang="zh-TW" altLang="en-US" sz="8000" dirty="0" smtClean="0">
                <a:solidFill>
                  <a:srgbClr val="3399FF"/>
                </a:solidFill>
                <a:uFill>
                  <a:solidFill>
                    <a:srgbClr val="919191"/>
                  </a:solidFill>
                </a:uFill>
              </a:rPr>
              <a:t>  </a:t>
            </a:r>
            <a:endParaRPr sz="8000" b="1" dirty="0">
              <a:solidFill>
                <a:srgbClr val="3399FF"/>
              </a:solidFill>
              <a:uFill>
                <a:solidFill>
                  <a:srgbClr val="919191"/>
                </a:solidFill>
              </a:uFill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363518" y="3759200"/>
            <a:ext cx="10579101" cy="82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Poly </a:t>
            </a:r>
            <a:r>
              <a:rPr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Mesh</a:t>
            </a:r>
            <a:r>
              <a:rPr lang="zh-TW" altLang="en-US"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 </a:t>
            </a:r>
            <a:endParaRPr sz="8800" b="1" baseline="29999" dirty="0">
              <a:solidFill>
                <a:srgbClr val="6A6E80"/>
              </a:solidFill>
              <a:uFill>
                <a:solidFill>
                  <a:srgbClr val="6A6E80"/>
                </a:solidFill>
              </a:u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1363518" y="4963392"/>
            <a:ext cx="9402248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algn="l">
              <a:buClr>
                <a:srgbClr val="FFFFFF"/>
              </a:buClr>
              <a:buFont typeface="Arial"/>
              <a:defRPr sz="1800">
                <a:uFillTx/>
              </a:defRPr>
            </a:pPr>
            <a:r>
              <a:rPr lang="en-US" altLang="zh-TW" sz="4800" b="1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Grote </a:t>
            </a:r>
            <a:r>
              <a:rPr lang="en-US" altLang="zh-TW" sz="4800" b="1" dirty="0" err="1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deeltjes</a:t>
            </a:r>
            <a:r>
              <a:rPr lang="en-US" altLang="zh-TW" sz="4800" b="1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altLang="zh-TW" sz="4800" b="1" dirty="0" err="1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verzamelaar</a:t>
            </a:r>
            <a:r>
              <a:rPr lang="en-US" altLang="zh-TW" sz="4800" b="1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altLang="zh-TW" sz="4800" b="1" dirty="0" err="1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stof</a:t>
            </a:r>
            <a:r>
              <a:rPr lang="en-US" altLang="zh-TW" sz="4800" b="1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lang="en-US" altLang="zh-TW" sz="4800" b="1" dirty="0" err="1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haar</a:t>
            </a:r>
            <a:r>
              <a:rPr lang="en-US" altLang="zh-TW" sz="4800" b="1" dirty="0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en </a:t>
            </a:r>
            <a:r>
              <a:rPr lang="en-US" altLang="zh-TW" sz="4800" b="1" dirty="0" err="1" smtClean="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draad</a:t>
            </a:r>
            <a:endParaRPr lang="en-US" altLang="zh-TW" sz="4800" b="1" dirty="0" smtClean="0">
              <a:uFill>
                <a:solidFill>
                  <a:srgbClr val="FFFFFF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4" name="Shape 154"/>
          <p:cNvSpPr/>
          <p:nvPr/>
        </p:nvSpPr>
        <p:spPr>
          <a:xfrm flipV="1">
            <a:off x="4830266" y="6938668"/>
            <a:ext cx="12213332" cy="2275976"/>
          </a:xfrm>
          <a:prstGeom prst="line">
            <a:avLst/>
          </a:prstGeom>
          <a:ln w="38100">
            <a:solidFill>
              <a:srgbClr val="6B99DC"/>
            </a:solidFill>
            <a:round/>
          </a:ln>
        </p:spPr>
        <p:txBody>
          <a:bodyPr lIns="45719" rIns="45719"/>
          <a:lstStyle/>
          <a:p>
            <a:pPr marL="0" marR="0" lvl="0" algn="l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55" name="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40357" y="7984220"/>
            <a:ext cx="4719638" cy="471963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7102132" y="6680204"/>
            <a:ext cx="355592" cy="355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6B99DC"/>
            </a:solidFill>
            <a:miter lim="0"/>
          </a:ln>
        </p:spPr>
        <p:txBody>
          <a:bodyPr lIns="45719" rIns="45719"/>
          <a:lstStyle/>
          <a:p>
            <a:pPr marL="0" marR="0" lvl="0" algn="l" defTabSz="457200">
              <a:defRPr sz="5400">
                <a:uFillTx/>
              </a:defRPr>
            </a:pPr>
            <a:endParaRPr/>
          </a:p>
        </p:txBody>
      </p:sp>
      <p:pic>
        <p:nvPicPr>
          <p:cNvPr id="12" name="Puritii_logo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9719636" y="0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977585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59" name="Shape 159"/>
          <p:cNvSpPr/>
          <p:nvPr/>
        </p:nvSpPr>
        <p:spPr>
          <a:xfrm>
            <a:off x="1371600" y="6110232"/>
            <a:ext cx="13471694" cy="174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800" b="1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4800" b="1" dirty="0" smtClean="0">
                <a:latin typeface="Helvetica"/>
                <a:ea typeface="Helvetica"/>
                <a:cs typeface="Helvetica"/>
                <a:sym typeface="Helvetica"/>
              </a:rPr>
              <a:t> fase vangt deeltjes van </a:t>
            </a:r>
          </a:p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800" b="1" dirty="0" smtClean="0">
                <a:latin typeface="Helvetica"/>
                <a:ea typeface="Helvetica"/>
                <a:cs typeface="Helvetica"/>
                <a:sym typeface="Helvetica"/>
              </a:rPr>
              <a:t>15 micron of </a:t>
            </a:r>
            <a:r>
              <a:rPr lang="en-US" sz="4800" b="1" dirty="0" err="1" smtClean="0">
                <a:latin typeface="Helvetica"/>
                <a:ea typeface="Helvetica"/>
                <a:cs typeface="Helvetica"/>
                <a:sym typeface="Helvetica"/>
              </a:rPr>
              <a:t>groter</a:t>
            </a:r>
            <a:r>
              <a:rPr lang="en-US" sz="4800" dirty="0" smtClean="0"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sp>
        <p:nvSpPr>
          <p:cNvPr id="160" name="Shape 160"/>
          <p:cNvSpPr/>
          <p:nvPr/>
        </p:nvSpPr>
        <p:spPr>
          <a:xfrm>
            <a:off x="1409700" y="3454400"/>
            <a:ext cx="10579100" cy="82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Macro-X_15</a:t>
            </a:r>
            <a:endParaRPr lang="en-US" sz="8800" b="1" baseline="29999" dirty="0" smtClean="0">
              <a:solidFill>
                <a:srgbClr val="6A6E80"/>
              </a:solidFill>
              <a:uFill>
                <a:solidFill>
                  <a:srgbClr val="6A6E80"/>
                </a:solidFill>
              </a:u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447800" y="1447800"/>
            <a:ext cx="122682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TW" sz="8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altLang="zh-TW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uFill>
                  <a:solidFill>
                    <a:srgbClr val="919191"/>
                  </a:solidFill>
                </a:uFill>
              </a:rPr>
              <a:t> 2</a:t>
            </a:r>
            <a:endParaRPr lang="zh-TW" altLang="en-US" sz="8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1"/>
            <a:ext cx="4664364" cy="237113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3058281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HW_Ariix_filter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-23091"/>
            <a:ext cx="24384000" cy="13716000"/>
          </a:xfrm>
          <a:prstGeom prst="rect">
            <a:avLst/>
          </a:prstGeom>
          <a:ln w="25400">
            <a:round/>
          </a:ln>
        </p:spPr>
      </p:pic>
      <p:sp>
        <p:nvSpPr>
          <p:cNvPr id="167" name="Shape 167"/>
          <p:cNvSpPr/>
          <p:nvPr/>
        </p:nvSpPr>
        <p:spPr>
          <a:xfrm>
            <a:off x="1371600" y="6110233"/>
            <a:ext cx="13471694" cy="174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800" b="1" dirty="0" err="1" smtClean="0">
                <a:latin typeface="Helvetica"/>
                <a:ea typeface="Helvetica"/>
                <a:cs typeface="Helvetica"/>
                <a:sym typeface="Helvetica"/>
              </a:rPr>
              <a:t>Deze</a:t>
            </a:r>
            <a:r>
              <a:rPr lang="en-US" sz="4800" b="1" dirty="0" smtClean="0">
                <a:latin typeface="Helvetica"/>
                <a:ea typeface="Helvetica"/>
                <a:cs typeface="Helvetica"/>
                <a:sym typeface="Helvetica"/>
              </a:rPr>
              <a:t> fasen </a:t>
            </a:r>
            <a:r>
              <a:rPr lang="en-US" sz="4800" b="1" dirty="0" err="1" smtClean="0">
                <a:latin typeface="Helvetica"/>
                <a:ea typeface="Helvetica"/>
                <a:cs typeface="Helvetica"/>
                <a:sym typeface="Helvetica"/>
              </a:rPr>
              <a:t>vangen</a:t>
            </a:r>
            <a:r>
              <a:rPr lang="en-US" sz="4800" b="1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800" b="1" dirty="0" err="1" smtClean="0">
                <a:latin typeface="Helvetica"/>
                <a:ea typeface="Helvetica"/>
                <a:cs typeface="Helvetica"/>
                <a:sym typeface="Helvetica"/>
              </a:rPr>
              <a:t>deeltjes</a:t>
            </a:r>
            <a:endParaRPr lang="en-US" sz="4800" b="1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algn="l" defTabSz="457200">
              <a:lnSpc>
                <a:spcPct val="120000"/>
              </a:lnSpc>
              <a:defRPr sz="1800">
                <a:uFillTx/>
              </a:defRPr>
            </a:pPr>
            <a:r>
              <a:rPr lang="en-US" sz="4800" b="1" dirty="0" err="1" smtClean="0">
                <a:latin typeface="Helvetica"/>
                <a:ea typeface="Helvetica"/>
                <a:cs typeface="Helvetica"/>
                <a:sym typeface="Helvetica"/>
              </a:rPr>
              <a:t>zo</a:t>
            </a:r>
            <a:r>
              <a:rPr lang="en-US" sz="4800" b="1" dirty="0" smtClean="0">
                <a:latin typeface="Helvetica"/>
                <a:ea typeface="Helvetica"/>
                <a:cs typeface="Helvetica"/>
                <a:sym typeface="Helvetica"/>
              </a:rPr>
              <a:t> klein als 10 micron</a:t>
            </a:r>
          </a:p>
        </p:txBody>
      </p:sp>
      <p:sp>
        <p:nvSpPr>
          <p:cNvPr id="168" name="Shape 168"/>
          <p:cNvSpPr/>
          <p:nvPr/>
        </p:nvSpPr>
        <p:spPr>
          <a:xfrm>
            <a:off x="1409700" y="3454400"/>
            <a:ext cx="10579100" cy="82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0" algn="l">
              <a:lnSpc>
                <a:spcPct val="90000"/>
              </a:lnSpc>
              <a:buClr>
                <a:srgbClr val="6A6E80"/>
              </a:buClr>
              <a:buFont typeface="Arial"/>
              <a:defRPr sz="8800" baseline="29999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  <a:uFillTx/>
              </a:defRPr>
            </a:pPr>
            <a:r>
              <a:rPr sz="8800" b="1" baseline="29999" dirty="0" smtClean="0">
                <a:solidFill>
                  <a:srgbClr val="6A6E80"/>
                </a:solidFill>
                <a:uFill>
                  <a:solidFill>
                    <a:srgbClr val="6A6E80"/>
                  </a:solidFill>
                </a:uFill>
              </a:rPr>
              <a:t>Macro-X_10</a:t>
            </a:r>
            <a:endParaRPr lang="en-US" sz="8800" b="1" baseline="29999" dirty="0" smtClean="0">
              <a:solidFill>
                <a:srgbClr val="6A6E80"/>
              </a:solidFill>
              <a:uFill>
                <a:solidFill>
                  <a:srgbClr val="6A6E80"/>
                </a:solidFill>
              </a:u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447800" y="1447800"/>
            <a:ext cx="125730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0" marR="0" algn="l">
              <a:lnSpc>
                <a:spcPct val="80000"/>
              </a:lnSpc>
              <a:buClr>
                <a:srgbClr val="919191"/>
              </a:buClr>
              <a:buFont typeface="Agenda-Light"/>
              <a:defRPr sz="720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TW" sz="8000" dirty="0" err="1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Fase</a:t>
            </a:r>
            <a:r>
              <a:rPr lang="en-US" altLang="zh-TW" sz="7200" dirty="0" smtClean="0">
                <a:solidFill>
                  <a:srgbClr val="6B99DC"/>
                </a:solidFill>
                <a:uFill>
                  <a:solidFill>
                    <a:srgbClr val="919191"/>
                  </a:solidFill>
                </a:uFill>
              </a:rPr>
              <a:t> 3 en 4</a:t>
            </a:r>
            <a:endParaRPr sz="7000" dirty="0">
              <a:solidFill>
                <a:srgbClr val="6B99DC"/>
              </a:solidFill>
              <a:uFill>
                <a:solidFill>
                  <a:srgbClr val="919191"/>
                </a:solidFill>
              </a:uFill>
            </a:endParaRPr>
          </a:p>
        </p:txBody>
      </p:sp>
      <p:pic>
        <p:nvPicPr>
          <p:cNvPr id="9" name="Puritii_logo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719636" y="-42922"/>
            <a:ext cx="4664364" cy="2414052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="" xmlns:p14="http://schemas.microsoft.com/office/powerpoint/2010/main" val="3243266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415</Words>
  <Application>Microsoft Office PowerPoint</Application>
  <PresentationFormat>Aangepast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White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Ng</dc:creator>
  <cp:lastModifiedBy>Boelen</cp:lastModifiedBy>
  <cp:revision>23</cp:revision>
  <dcterms:modified xsi:type="dcterms:W3CDTF">2018-05-07T11:14:30Z</dcterms:modified>
</cp:coreProperties>
</file>